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342" r:id="rId5"/>
    <p:sldId id="359" r:id="rId6"/>
    <p:sldId id="373" r:id="rId7"/>
    <p:sldId id="382" r:id="rId8"/>
    <p:sldId id="374" r:id="rId9"/>
    <p:sldId id="375" r:id="rId10"/>
    <p:sldId id="365" r:id="rId11"/>
    <p:sldId id="383" r:id="rId12"/>
    <p:sldId id="384" r:id="rId13"/>
    <p:sldId id="376" r:id="rId14"/>
    <p:sldId id="387" r:id="rId15"/>
    <p:sldId id="385" r:id="rId16"/>
    <p:sldId id="389" r:id="rId17"/>
    <p:sldId id="390" r:id="rId18"/>
    <p:sldId id="391" r:id="rId19"/>
    <p:sldId id="393" r:id="rId20"/>
    <p:sldId id="394" r:id="rId21"/>
    <p:sldId id="388" r:id="rId22"/>
    <p:sldId id="395" r:id="rId23"/>
    <p:sldId id="396" r:id="rId24"/>
    <p:sldId id="397" r:id="rId25"/>
    <p:sldId id="398" r:id="rId26"/>
    <p:sldId id="399" r:id="rId27"/>
    <p:sldId id="400" r:id="rId28"/>
    <p:sldId id="401" r:id="rId29"/>
    <p:sldId id="402" r:id="rId30"/>
    <p:sldId id="404" r:id="rId31"/>
    <p:sldId id="405" r:id="rId32"/>
    <p:sldId id="409" r:id="rId33"/>
    <p:sldId id="377" r:id="rId34"/>
    <p:sldId id="406" r:id="rId35"/>
    <p:sldId id="407" r:id="rId36"/>
    <p:sldId id="408" r:id="rId37"/>
    <p:sldId id="37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FBFE"/>
    <a:srgbClr val="000000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43" autoAdjust="0"/>
    <p:restoredTop sz="95388" autoAdjust="0"/>
  </p:normalViewPr>
  <p:slideViewPr>
    <p:cSldViewPr snapToGrid="0" snapToObjects="1" showGuides="1">
      <p:cViewPr varScale="1">
        <p:scale>
          <a:sx n="105" d="100"/>
          <a:sy n="105" d="100"/>
        </p:scale>
        <p:origin x="558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2/4/2025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2/3/2025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029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B636C-C789-53B2-7E9B-D460A8CCE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C685E4-7977-45DD-5925-5A8141F450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80025C-4123-3309-EE8D-FB091808C5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208A1-E448-0674-17F0-88E09F6B5F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864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0F5B2-8235-331F-7E57-0FE567ACF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4CAD71-5E93-8734-4CDF-A74F682E42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0E1047-9189-BC56-3FFA-B67549BA45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B1A50E-70AA-AB34-48A2-9E7E6B0C6D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138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82DA0-B333-E6B7-2155-DF16DFC13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997F3A-734A-89D9-8CA1-DE43A5289F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C0EFFA-9C41-4463-642D-C08C468BC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E62D7-F811-7553-BB77-DF086861E3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663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75A70-44EE-88C8-55AD-1CD957D14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1EC53A-4CF4-330B-E2BE-D4CF8B063C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D9C8A0-AA37-2BA2-D7EA-61C9158F4D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1887A-6988-A7CA-9DEB-0EAC5C2172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8026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E0588-9A24-4BB8-39A0-0139C4DAF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FA5B2F-0AEB-B0D7-E8F2-25E651BCB3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E5C458-1B4A-B577-2A5A-434602A07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9F505-A59F-91A1-9A12-FDB1B995D2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592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E7C72-F96A-D3CF-F96E-6C4FE97CD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97B9E1-700C-4BBE-807B-9CB9F8FD7F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84631F-3664-A734-2B5E-5E36638A6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493EF-EEE1-06A4-F2B5-3702577AC9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3823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81008-F617-4423-4341-4EAB0DBBB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456353-6C31-70CA-653B-1AF11D4332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971EC8-D0D1-9836-B739-F6FACFE6BA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DDBBBA-990C-A819-590B-8DB37AE46F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7059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A2B18-FA99-F16B-D248-897755F69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1FDE17-FF73-2031-D45C-9619F6B224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5CD91A-FEB5-CD80-4A3E-C35AC95B79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1E4EF-8739-C138-D34A-BA8512F3CE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88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079FE-1DA2-7967-F690-82D7555C1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ABD8FD-AA64-07C7-DA48-B83374B106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D24E8B-4CA8-C0CC-C9E3-94BB208D8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FED2E-ACA7-05E9-2988-D087BFE603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056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738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57544-27BC-C6C9-F746-B85535FAD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F49E13-2E2C-3F10-DAC3-9CDA30C904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F6A60D-AE01-0DF2-420B-A2B9495F40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AB2735-3B1F-5756-A5CF-B224913C01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211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6483E-E3EB-E0A6-8988-15A2B7F9B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4F984F-A6E0-363D-8BAE-DEDDDE96ED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1D2928-1E8E-2445-996D-40CC844175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8BCD8E-6CFD-B11A-C55B-2C8F79C32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7284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9E7B1-A4CA-4A39-4CAF-7F9DEE522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C8D396-653E-9C2B-CE8C-9C3D7CB331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2DD56A-CCCE-9079-9683-8A40D1ACC2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45510-2D72-27FE-A750-47E7880C18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4694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A07E5-D247-9078-8EA8-4C078BE7C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A149E9-A43F-8280-2BAB-47B01AC755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7C4138-E0DE-85CF-33AF-3443994B31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AC6B2-A2C8-08A1-096E-97B0509A87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6447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C8162-4223-E519-C9FD-AFB491359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AE443-8218-077E-F084-D04C69438A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318E9C-9849-C8D8-5E7D-9D53786B69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845656-93B2-0A91-8292-3FDB736E7E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9204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1BE98-2F4C-110D-26EE-76857CD8F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F1CC5B-F02C-F0A0-4918-B4473F2FEB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26D13A-6163-67E3-19FC-D265C9AA13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AE97B-18E0-7754-59A1-89E6DC0DFE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1749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3E3E4-DC8F-5D48-EAD6-3EDAD930A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43CCBF-3606-D80A-1854-821F3EE328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4AA2FB-E92D-DE94-6441-01AF9C51A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F0E84-53E2-09F5-4A33-1787B1613C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2203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4576F-B80D-6B01-C3D9-91AF82A68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CF64D7-A77C-D14B-6D24-E5E75C3E0A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201998-2B99-BC54-9CE5-1AF80CB4AF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FA6BBF-E3FB-6A1B-2062-E0E1B34893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1079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8B559-D32B-9711-C2AD-EA043C7CC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797896-929B-1D06-FF0E-477EAA1AEA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6DACB0-3B69-D7ED-9864-8200D68E03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2B7F0A-F23E-23B0-C2B9-8CF5D3C440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374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A10C0-5ADF-6E8A-47D4-89A920287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3852EC-BCEB-793C-013B-9C3A1C052D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76394F-1A43-0331-D898-BECF8FF1F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BF74A-18E3-B202-B67E-19AB3CA025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0597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641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4872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B0FA8-1EF6-8084-A81A-572F0CC24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2B7531-DC1B-44F1-2410-55AFB82E07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35D27F-806B-0657-32AC-18825C9773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9527C-2177-D04D-AA08-750DBB4097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0532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E9610-A95D-E15C-1D37-8AD855F41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0CD930-219D-2DD4-3FCA-B2D2F45DD7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CB4C2B-CA06-546D-E906-A11DD21391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CBF29-1E68-4BD0-C949-26E62C3AC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4612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6C6FC-44CB-A885-EDE8-1B30B3D35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E6265C-BEC5-D37B-EAC4-E84391460A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ECBB8E-4AD8-9FC8-52A5-C0F0A190D9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D52EF-CFCD-ED7D-B6E9-643D08803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3413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90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9D116-1EB2-402A-1AFC-68C6CB249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6578B4-3EE7-D32D-375B-1B39D45DC5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A36D1F-EAD5-54E2-A7F7-FF190D34B7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1589F-AB30-87DD-37F2-0729F4AC81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521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072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22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012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D75A4-A190-BE4D-65DE-6CFE839B1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6607FD-12AF-3C61-9AC5-AB3B689621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4DE727-77FB-38FC-8BD3-134C1CE42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ABD5A-77AB-D942-5FB9-09B639DB93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408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080BE-6F68-F324-B422-F74AA8719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C34795-7C33-C358-C07B-1ECF0C7D76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6E56E3-4FDE-AC0C-D887-BD3FE5D587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7C51D-0BDC-E1EA-B860-5A845AC3D3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5835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563EDE-31F8-9590-C4D6-214DE08D77C0}"/>
              </a:ext>
            </a:extLst>
          </p:cNvPr>
          <p:cNvSpPr txBox="1"/>
          <p:nvPr userDrawn="1"/>
        </p:nvSpPr>
        <p:spPr>
          <a:xfrm rot="20061367">
            <a:off x="9761071" y="496370"/>
            <a:ext cx="2405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ManojKumarChollangi</a:t>
            </a:r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64" r:id="rId13"/>
    <p:sldLayoutId id="214748366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llama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ollama.com/search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hyperlink" Target="https://learn.microsoft.com/en-us/windows/wsl/instal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webui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docs.openwebui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auth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FgyOucIFuk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youtube.com/@datasciencebasics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manoj-kumar-chollangi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miraclemanojkumar.com/" TargetMode="External"/><Relationship Id="rId4" Type="http://schemas.openxmlformats.org/officeDocument/2006/relationships/hyperlink" Target="https://github.com/chollangimanojkumar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99"/>
            <a:ext cx="12191998" cy="3215641"/>
          </a:xfrm>
        </p:spPr>
        <p:txBody>
          <a:bodyPr anchor="b"/>
          <a:lstStyle/>
          <a:p>
            <a:r>
              <a:rPr lang="en-US" dirty="0"/>
              <a:t>RUN LLM AI’s</a:t>
            </a:r>
            <a:br>
              <a:rPr lang="en-US" dirty="0"/>
            </a:br>
            <a:r>
              <a:rPr lang="en-US" dirty="0"/>
              <a:t>Locally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670628"/>
            <a:ext cx="12191997" cy="2577772"/>
          </a:xfrm>
        </p:spPr>
        <p:txBody>
          <a:bodyPr/>
          <a:lstStyle/>
          <a:p>
            <a:r>
              <a:rPr lang="en-US" dirty="0"/>
              <a:t>FT – </a:t>
            </a:r>
            <a:r>
              <a:rPr lang="en-US" dirty="0" err="1"/>
              <a:t>Ollama</a:t>
            </a:r>
            <a:r>
              <a:rPr lang="en-US" dirty="0"/>
              <a:t>, Open-Web-UI</a:t>
            </a:r>
            <a:br>
              <a:rPr lang="en-US" dirty="0"/>
            </a:br>
            <a:br>
              <a:rPr lang="en-US" dirty="0"/>
            </a:br>
            <a:r>
              <a:rPr lang="en-US" sz="2000" dirty="0">
                <a:solidFill>
                  <a:schemeClr val="bg1"/>
                </a:solidFill>
              </a:rPr>
              <a:t>Manoj Kumar CHOLLANGI</a:t>
            </a:r>
          </a:p>
          <a:p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github.com/</a:t>
            </a:r>
            <a:r>
              <a:rPr lang="en-US" sz="2000" dirty="0" err="1">
                <a:solidFill>
                  <a:schemeClr val="bg1"/>
                </a:solidFill>
              </a:rPr>
              <a:t>chollangimanojkumar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29A4-AAFD-04EE-0732-0671E83D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60"/>
            <a:ext cx="8843050" cy="1616904"/>
          </a:xfrm>
        </p:spPr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FEE91-E849-1CB0-9E51-A58B99C631C5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2373002" y="2474811"/>
            <a:ext cx="4015098" cy="3528397"/>
          </a:xfrm>
        </p:spPr>
        <p:txBody>
          <a:bodyPr/>
          <a:lstStyle/>
          <a:p>
            <a:r>
              <a:rPr lang="en-US" dirty="0"/>
              <a:t>Step 1:</a:t>
            </a:r>
          </a:p>
          <a:p>
            <a:r>
              <a:rPr lang="en-US" dirty="0"/>
              <a:t>Download and install </a:t>
            </a:r>
            <a:r>
              <a:rPr lang="en-US" dirty="0" err="1"/>
              <a:t>Ollama</a:t>
            </a:r>
            <a:endParaRPr lang="en-US" dirty="0"/>
          </a:p>
          <a:p>
            <a:r>
              <a:rPr lang="en-US" dirty="0"/>
              <a:t>Ref: </a:t>
            </a:r>
            <a:r>
              <a:rPr lang="en-US" dirty="0">
                <a:hlinkClick r:id="rId3"/>
              </a:rPr>
              <a:t>https://ollama.com/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23533-91C6-420C-B7D7-4977ACF73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FBD457-E97C-3A1B-E1E6-9ED1C4F03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2275" y="3968188"/>
            <a:ext cx="4702002" cy="222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601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D7A44-0C5A-46D2-3DE8-DDB4D8D27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130E-8A07-9988-C96A-4A98F5E93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59"/>
            <a:ext cx="8843050" cy="1691325"/>
          </a:xfrm>
        </p:spPr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80A2C-5527-21A9-0853-D719C22E9750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2373002" y="2474811"/>
            <a:ext cx="8869668" cy="3528397"/>
          </a:xfrm>
        </p:spPr>
        <p:txBody>
          <a:bodyPr/>
          <a:lstStyle/>
          <a:p>
            <a:r>
              <a:rPr lang="en-US" dirty="0"/>
              <a:t>Once the installation is complete you could see the </a:t>
            </a:r>
            <a:r>
              <a:rPr lang="en-US" dirty="0" err="1"/>
              <a:t>Ollama</a:t>
            </a:r>
            <a:r>
              <a:rPr lang="en-US" dirty="0"/>
              <a:t> app in your installed applications list but you don’t see any GUI(graphical user interface)</a:t>
            </a:r>
          </a:p>
          <a:p>
            <a:r>
              <a:rPr lang="en-US" dirty="0"/>
              <a:t>You can verify if its running by looking at the action center</a:t>
            </a:r>
          </a:p>
          <a:p>
            <a:endParaRPr lang="en-US" dirty="0"/>
          </a:p>
          <a:p>
            <a:r>
              <a:rPr lang="en-US" dirty="0" err="1"/>
              <a:t>Ollama</a:t>
            </a:r>
            <a:r>
              <a:rPr lang="en-US" dirty="0"/>
              <a:t> can only be used via CLI (Command Line Interface)</a:t>
            </a:r>
          </a:p>
          <a:p>
            <a:r>
              <a:rPr lang="en-US" dirty="0"/>
              <a:t>Open </a:t>
            </a:r>
            <a:r>
              <a:rPr lang="en-US" dirty="0" err="1"/>
              <a:t>Ollama</a:t>
            </a:r>
            <a:r>
              <a:rPr lang="en-US" dirty="0"/>
              <a:t> app</a:t>
            </a:r>
          </a:p>
          <a:p>
            <a:r>
              <a:rPr lang="en-US" dirty="0"/>
              <a:t>Open CMD – command prompt / terminal</a:t>
            </a:r>
          </a:p>
          <a:p>
            <a:r>
              <a:rPr lang="en-US" dirty="0"/>
              <a:t>Type in </a:t>
            </a:r>
            <a:r>
              <a:rPr lang="en-US" dirty="0" err="1"/>
              <a:t>Ollama</a:t>
            </a:r>
            <a:r>
              <a:rPr lang="en-US" dirty="0"/>
              <a:t> -h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44A5EE-4039-2824-F9E1-626C7301E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6FB8DA-FF9F-50EC-91F9-C2EE6F37F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0961" y="3780483"/>
            <a:ext cx="3126243" cy="182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75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77BE3-E73D-C048-E240-7FC87FE2A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B020D-A797-41E7-D0D1-88F10F3CD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59"/>
            <a:ext cx="8843050" cy="1691325"/>
          </a:xfrm>
        </p:spPr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36668-244C-9216-0680-43A668A48D02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2373002" y="2139696"/>
            <a:ext cx="4447808" cy="4555745"/>
          </a:xfrm>
        </p:spPr>
        <p:txBody>
          <a:bodyPr/>
          <a:lstStyle/>
          <a:p>
            <a:r>
              <a:rPr lang="en-US" dirty="0"/>
              <a:t>Now we could see the </a:t>
            </a:r>
            <a:r>
              <a:rPr lang="en-US" dirty="0" err="1"/>
              <a:t>Ollama</a:t>
            </a:r>
            <a:r>
              <a:rPr lang="en-US" dirty="0"/>
              <a:t> up and ruining</a:t>
            </a:r>
          </a:p>
          <a:p>
            <a:r>
              <a:rPr lang="en-US" dirty="0"/>
              <a:t>Select a good model you want to run in your system</a:t>
            </a:r>
          </a:p>
          <a:p>
            <a:r>
              <a:rPr lang="en-US" dirty="0"/>
              <a:t>Ref: </a:t>
            </a:r>
            <a:r>
              <a:rPr lang="en-US" dirty="0">
                <a:hlinkClick r:id="rId3"/>
              </a:rPr>
              <a:t>https://ollama.com/search</a:t>
            </a:r>
            <a:endParaRPr lang="en-US" dirty="0"/>
          </a:p>
          <a:p>
            <a:r>
              <a:rPr lang="en-US" dirty="0"/>
              <a:t>Select the Parameter for model </a:t>
            </a:r>
            <a:br>
              <a:rPr lang="en-US" dirty="0"/>
            </a:br>
            <a:r>
              <a:rPr lang="en-US" dirty="0"/>
              <a:t>(b - billion parameters)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The higher Parameter models needs more resources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F19E56-BFAC-B607-A53E-7E4728FD5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F7A5580B-29F1-3567-D772-B509F6F60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291" y="2241038"/>
            <a:ext cx="2743200" cy="21765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9A747F-B572-2740-02D8-2DAF73708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0628" y="2651760"/>
            <a:ext cx="2393544" cy="34472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EF2FE5-F5F2-47FB-FF62-E33C59D4679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2231"/>
          <a:stretch/>
        </p:blipFill>
        <p:spPr>
          <a:xfrm>
            <a:off x="2352153" y="5073822"/>
            <a:ext cx="3743847" cy="34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959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CF915-8444-B4F8-F050-F40538616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016A3-59F7-BC36-0CA0-CC67CE80E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59"/>
            <a:ext cx="8843050" cy="1691325"/>
          </a:xfrm>
        </p:spPr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F2873-8F8B-C150-713E-01C52EFC8D0A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2373002" y="2139696"/>
            <a:ext cx="4447808" cy="455574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16CDE7-5BB6-7846-CE0D-942837731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2D048-386A-A6A9-EBDB-3891092D1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821" y="2139697"/>
            <a:ext cx="4653363" cy="29607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01E460-26B2-21F3-BDB6-D50221A2946F}"/>
              </a:ext>
            </a:extLst>
          </p:cNvPr>
          <p:cNvSpPr txBox="1"/>
          <p:nvPr/>
        </p:nvSpPr>
        <p:spPr>
          <a:xfrm>
            <a:off x="3347170" y="5218114"/>
            <a:ext cx="60533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Select the model with right parameter</a:t>
            </a:r>
            <a:br>
              <a:rPr lang="en-IN" dirty="0">
                <a:solidFill>
                  <a:schemeClr val="bg1"/>
                </a:solidFill>
              </a:rPr>
            </a:br>
            <a:r>
              <a:rPr lang="en-IN" dirty="0">
                <a:solidFill>
                  <a:schemeClr val="bg1"/>
                </a:solidFill>
              </a:rPr>
              <a:t>based on your system specifications</a:t>
            </a:r>
          </a:p>
          <a:p>
            <a:r>
              <a:rPr lang="en-IN" dirty="0">
                <a:solidFill>
                  <a:schemeClr val="bg1"/>
                </a:solidFill>
              </a:rPr>
              <a:t>Larger models have higher accuracy but need more resources</a:t>
            </a:r>
          </a:p>
          <a:p>
            <a:r>
              <a:rPr lang="en-IN" dirty="0">
                <a:solidFill>
                  <a:schemeClr val="bg1"/>
                </a:solidFill>
              </a:rPr>
              <a:t>Lighter Models use less resources and offer less accuracy</a:t>
            </a:r>
          </a:p>
        </p:txBody>
      </p:sp>
    </p:spTree>
    <p:extLst>
      <p:ext uri="{BB962C8B-B14F-4D97-AF65-F5344CB8AC3E}">
        <p14:creationId xmlns:p14="http://schemas.microsoft.com/office/powerpoint/2010/main" val="886768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99435-5727-4B2F-BE9D-E01BD15A5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14E38-FCB6-3407-6BEA-BF80426DD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59"/>
            <a:ext cx="8843050" cy="1691325"/>
          </a:xfrm>
        </p:spPr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38A88-5123-2791-C6A1-6D727BFA4BD3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2373002" y="2139696"/>
            <a:ext cx="4447808" cy="455574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A8AC3-4381-EF0C-B054-8EBDC189C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CEAF7B-B888-E4DB-DAA1-82B43385D841}"/>
              </a:ext>
            </a:extLst>
          </p:cNvPr>
          <p:cNvSpPr txBox="1"/>
          <p:nvPr/>
        </p:nvSpPr>
        <p:spPr>
          <a:xfrm>
            <a:off x="3347170" y="4116832"/>
            <a:ext cx="60533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The command to install the model is shown</a:t>
            </a:r>
          </a:p>
          <a:p>
            <a:r>
              <a:rPr lang="en-IN" dirty="0" err="1">
                <a:solidFill>
                  <a:schemeClr val="bg1"/>
                </a:solidFill>
              </a:rPr>
              <a:t>Ollama</a:t>
            </a:r>
            <a:r>
              <a:rPr lang="en-IN" dirty="0">
                <a:solidFill>
                  <a:schemeClr val="bg1"/>
                </a:solidFill>
              </a:rPr>
              <a:t> run deepseek-r1:8b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Use this command in </a:t>
            </a:r>
            <a:r>
              <a:rPr lang="en-IN" dirty="0" err="1">
                <a:solidFill>
                  <a:schemeClr val="bg1"/>
                </a:solidFill>
              </a:rPr>
              <a:t>Cmd</a:t>
            </a:r>
            <a:r>
              <a:rPr lang="en-IN" dirty="0">
                <a:solidFill>
                  <a:schemeClr val="bg1"/>
                </a:solidFill>
              </a:rPr>
              <a:t> or terminal to install and run the LLM model in CLI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A6E9C8-90A8-3D8A-DDE7-E211515C8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985" y="2080801"/>
            <a:ext cx="4816120" cy="175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294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46782-0F68-7675-8059-3E960A3D3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D90A9-5BC1-3C8B-E280-34E1D9253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59"/>
            <a:ext cx="8843050" cy="1691325"/>
          </a:xfrm>
        </p:spPr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A061A-5CE3-88CC-1BDD-1F25598D274E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2373002" y="2139696"/>
            <a:ext cx="4447808" cy="455574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6853D2-14C2-78E6-3E5D-A8DB30BF8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985579-83F4-905C-4530-9F15A9E03C6B}"/>
              </a:ext>
            </a:extLst>
          </p:cNvPr>
          <p:cNvSpPr txBox="1"/>
          <p:nvPr/>
        </p:nvSpPr>
        <p:spPr>
          <a:xfrm>
            <a:off x="3347170" y="3145546"/>
            <a:ext cx="6053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Installation is in progress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038CBB-A525-01C7-C8A6-6C05C5B54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824" y="2184848"/>
            <a:ext cx="6720840" cy="7587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329109-F82D-7144-7C50-433595D98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824" y="3716847"/>
            <a:ext cx="6720840" cy="19363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4D8560-B6C9-7FE9-68CD-57168F3967BE}"/>
              </a:ext>
            </a:extLst>
          </p:cNvPr>
          <p:cNvSpPr txBox="1"/>
          <p:nvPr/>
        </p:nvSpPr>
        <p:spPr>
          <a:xfrm>
            <a:off x="3447288" y="5907024"/>
            <a:ext cx="585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Installation completed with CLI</a:t>
            </a:r>
          </a:p>
        </p:txBody>
      </p:sp>
    </p:spTree>
    <p:extLst>
      <p:ext uri="{BB962C8B-B14F-4D97-AF65-F5344CB8AC3E}">
        <p14:creationId xmlns:p14="http://schemas.microsoft.com/office/powerpoint/2010/main" val="1295202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27C98-D07D-A0F4-A0B0-D057927BB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7969A-B294-C10A-2CA6-446380BE5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59"/>
            <a:ext cx="8843050" cy="1691325"/>
          </a:xfrm>
        </p:spPr>
        <p:txBody>
          <a:bodyPr/>
          <a:lstStyle/>
          <a:p>
            <a:r>
              <a:rPr lang="en-US" dirty="0"/>
              <a:t>Using/TESTING the OLLAMA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DA546-D59E-734D-B42A-219F73D63D17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2373002" y="2139696"/>
            <a:ext cx="4447808" cy="455574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C34357-E52B-67DB-128F-F60B53DC8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4CC49A-C0D2-4761-98F0-4039AC6C2322}"/>
              </a:ext>
            </a:extLst>
          </p:cNvPr>
          <p:cNvSpPr txBox="1"/>
          <p:nvPr/>
        </p:nvSpPr>
        <p:spPr>
          <a:xfrm>
            <a:off x="2268178" y="2231146"/>
            <a:ext cx="60533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Using the CLI: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You can use the Local AI directly from CLI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Type your query and let the AI model think or answer your question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8080FC-F7DF-36A8-E4FF-85F8DEFD5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674" y="3546640"/>
            <a:ext cx="5206398" cy="314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80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666C7-BBE2-7B89-ED01-25B71EE43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AAC31-DB00-3DB0-946E-B907CE63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59"/>
            <a:ext cx="8843050" cy="1691325"/>
          </a:xfrm>
        </p:spPr>
        <p:txBody>
          <a:bodyPr/>
          <a:lstStyle/>
          <a:p>
            <a:r>
              <a:rPr lang="en-US" dirty="0"/>
              <a:t>Using/TESTING the OLLAMA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1A0F6-A564-819D-8E7B-66B2AFF0B6C5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2373002" y="2139696"/>
            <a:ext cx="9011278" cy="4555745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We can run the CLI</a:t>
            </a:r>
          </a:p>
          <a:p>
            <a:r>
              <a:rPr lang="en-US" dirty="0"/>
              <a:t>Its slight inconvenient for normal users to access the </a:t>
            </a:r>
            <a:r>
              <a:rPr lang="en-US" dirty="0" err="1"/>
              <a:t>LLm</a:t>
            </a:r>
            <a:r>
              <a:rPr lang="en-US" dirty="0"/>
              <a:t> model via </a:t>
            </a:r>
            <a:r>
              <a:rPr lang="en-US" dirty="0" err="1"/>
              <a:t>commandline</a:t>
            </a:r>
            <a:endParaRPr lang="en-US" dirty="0"/>
          </a:p>
          <a:p>
            <a:r>
              <a:rPr lang="en-US" dirty="0"/>
              <a:t>Hence we install a opensource tool called OPEN-WEB-UI to get a Web interface</a:t>
            </a:r>
          </a:p>
          <a:p>
            <a:r>
              <a:rPr lang="en-US" dirty="0"/>
              <a:t>As per our architecture and simple management we can run this in Docker to simply start or stop the service when needed</a:t>
            </a:r>
          </a:p>
          <a:p>
            <a:r>
              <a:rPr lang="en-US" dirty="0"/>
              <a:t>Use 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/bye </a:t>
            </a:r>
            <a:r>
              <a:rPr lang="en-US" dirty="0"/>
              <a:t>to stop and exit the model cli</a:t>
            </a:r>
          </a:p>
          <a:p>
            <a:r>
              <a:rPr lang="en-US" dirty="0"/>
              <a:t>Use 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Ollama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serve </a:t>
            </a:r>
            <a:r>
              <a:rPr lang="en-US" dirty="0"/>
              <a:t>to serve the </a:t>
            </a:r>
            <a:r>
              <a:rPr lang="en-US" dirty="0" err="1"/>
              <a:t>Ollama</a:t>
            </a:r>
            <a:r>
              <a:rPr lang="en-US" dirty="0"/>
              <a:t> service to Web UI</a:t>
            </a: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en-US" dirty="0"/>
              <a:t>Now let’s proceed with the OPEN WEB-UI installation for GUI(Graphical User Interface)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DC97C-C0E3-C7A6-8C13-3CB6826B0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117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E727E-C736-E48D-9BEF-34FF15F6E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BAC7C-C8E6-6AD9-81D5-F25FACED1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59"/>
            <a:ext cx="8843050" cy="1691325"/>
          </a:xfrm>
        </p:spPr>
        <p:txBody>
          <a:bodyPr/>
          <a:lstStyle/>
          <a:p>
            <a:r>
              <a:rPr lang="en-US" dirty="0"/>
              <a:t>Installation of OPEN-WEB-UI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A4483-468A-7443-4955-9DE9A31128FB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920240" y="2278708"/>
            <a:ext cx="5961888" cy="3989997"/>
          </a:xfrm>
        </p:spPr>
        <p:txBody>
          <a:bodyPr/>
          <a:lstStyle/>
          <a:p>
            <a:r>
              <a:rPr lang="en-US" dirty="0"/>
              <a:t>You could use any containerization software such as Docker or </a:t>
            </a:r>
            <a:r>
              <a:rPr lang="en-US" dirty="0" err="1"/>
              <a:t>Podman</a:t>
            </a:r>
            <a:r>
              <a:rPr lang="en-US" dirty="0"/>
              <a:t> (Opensource)</a:t>
            </a:r>
          </a:p>
          <a:p>
            <a:r>
              <a:rPr lang="en-US" dirty="0"/>
              <a:t>For this demonstration we are using Docker</a:t>
            </a:r>
          </a:p>
          <a:p>
            <a:r>
              <a:rPr lang="en-US" dirty="0"/>
              <a:t>Download and install Docker</a:t>
            </a:r>
          </a:p>
          <a:p>
            <a:r>
              <a:rPr lang="en-US" dirty="0"/>
              <a:t>Ref: </a:t>
            </a:r>
            <a:r>
              <a:rPr lang="en-US" dirty="0">
                <a:hlinkClick r:id="rId3"/>
              </a:rPr>
              <a:t>https://www.docker.com/</a:t>
            </a:r>
            <a:endParaRPr lang="en-US" dirty="0"/>
          </a:p>
          <a:p>
            <a:r>
              <a:rPr lang="en-US" dirty="0"/>
              <a:t>Install Docker, create a Docker account and login (required only once)</a:t>
            </a:r>
          </a:p>
          <a:p>
            <a:r>
              <a:rPr lang="en-US" dirty="0"/>
              <a:t>*Docker needs WSL(Windows Subsystem for Linux)</a:t>
            </a:r>
          </a:p>
          <a:p>
            <a:r>
              <a:rPr lang="en-US" dirty="0"/>
              <a:t>REF: </a:t>
            </a:r>
            <a:r>
              <a:rPr lang="en-US" dirty="0">
                <a:hlinkClick r:id="rId4"/>
              </a:rPr>
              <a:t>https://learn.microsoft.com/en-us/windows/wsl/install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983055-7B0C-ED56-7126-9D73A0289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664801-6930-716B-7F53-7F5427EC0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3430" y="2474811"/>
            <a:ext cx="3840741" cy="22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16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F8E27-B4E8-DC7C-2E20-A6A4D6BA7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5A57D-7839-18D1-EE27-7A668349A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59"/>
            <a:ext cx="8843050" cy="1691325"/>
          </a:xfrm>
        </p:spPr>
        <p:txBody>
          <a:bodyPr/>
          <a:lstStyle/>
          <a:p>
            <a:r>
              <a:rPr lang="en-US" dirty="0"/>
              <a:t>Installation of OPEN-WEB-UI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16EDE-BF90-9FC2-FBC3-BD11929E9620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920240" y="2278708"/>
            <a:ext cx="4900905" cy="3989997"/>
          </a:xfrm>
        </p:spPr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3"/>
              </a:rPr>
              <a:t>https://openwebui.com/</a:t>
            </a:r>
            <a:r>
              <a:rPr lang="en-US" dirty="0"/>
              <a:t> </a:t>
            </a:r>
          </a:p>
          <a:p>
            <a:r>
              <a:rPr lang="en-US" dirty="0"/>
              <a:t>Select “get Open </a:t>
            </a:r>
            <a:r>
              <a:rPr lang="en-US" dirty="0" err="1"/>
              <a:t>WebUi</a:t>
            </a:r>
            <a:r>
              <a:rPr lang="en-US" dirty="0"/>
              <a:t>” </a:t>
            </a:r>
          </a:p>
          <a:p>
            <a:r>
              <a:rPr lang="en-US" dirty="0"/>
              <a:t>Or directly go to : </a:t>
            </a:r>
            <a:r>
              <a:rPr lang="en-US" dirty="0">
                <a:hlinkClick r:id="rId4"/>
              </a:rPr>
              <a:t>https://docs.openwebui.com/</a:t>
            </a:r>
            <a:endParaRPr lang="en-US" dirty="0"/>
          </a:p>
          <a:p>
            <a:endParaRPr lang="en-US" dirty="0"/>
          </a:p>
          <a:p>
            <a:r>
              <a:rPr lang="en-US" dirty="0"/>
              <a:t>Now we could find </a:t>
            </a:r>
            <a:r>
              <a:rPr lang="en-IN" b="1" dirty="0"/>
              <a:t>Quick Start with Docker </a:t>
            </a:r>
          </a:p>
          <a:p>
            <a:r>
              <a:rPr lang="en-US" dirty="0"/>
              <a:t>Which has 3 ways to install open-web-</a:t>
            </a:r>
            <a:r>
              <a:rPr lang="en-US" dirty="0" err="1"/>
              <a:t>ui</a:t>
            </a:r>
            <a:endParaRPr lang="en-US" dirty="0"/>
          </a:p>
          <a:p>
            <a:r>
              <a:rPr lang="en-US" sz="1600" b="1" dirty="0"/>
              <a:t>If </a:t>
            </a:r>
            <a:r>
              <a:rPr lang="en-US" sz="1600" b="1" dirty="0" err="1"/>
              <a:t>Ollama</a:t>
            </a:r>
            <a:r>
              <a:rPr lang="en-US" sz="1600" b="1" dirty="0"/>
              <a:t> is on your computer:</a:t>
            </a:r>
          </a:p>
          <a:p>
            <a:pPr lvl="1"/>
            <a:r>
              <a:rPr lang="en-US" dirty="0"/>
              <a:t>Copy the command and paste it in a new </a:t>
            </a:r>
            <a:r>
              <a:rPr lang="en-US" dirty="0" err="1"/>
              <a:t>cmd</a:t>
            </a:r>
            <a:r>
              <a:rPr lang="en-US" dirty="0"/>
              <a:t> prompt or termina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2A1218-220B-4D8B-ECEB-823FA8D11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9B8F47-EE1E-AFAC-B452-8D549EDF8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8584" y="2201025"/>
            <a:ext cx="4992624" cy="25418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15BE2A-0658-2102-2437-3F090D1EDD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1578" y="5090007"/>
            <a:ext cx="4989630" cy="106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70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3097848"/>
            <a:ext cx="4466504" cy="3405187"/>
          </a:xfrm>
        </p:spPr>
        <p:txBody>
          <a:bodyPr anchor="t"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Architecture</a:t>
            </a:r>
          </a:p>
          <a:p>
            <a:r>
              <a:rPr lang="en-US" dirty="0"/>
              <a:t>Requirements</a:t>
            </a:r>
          </a:p>
          <a:p>
            <a:r>
              <a:rPr lang="en-US" dirty="0"/>
              <a:t>Installation</a:t>
            </a:r>
          </a:p>
          <a:p>
            <a:r>
              <a:rPr lang="en-US" dirty="0"/>
              <a:t>Tuning</a:t>
            </a:r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460159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5301B-5F9D-4631-03BC-AC922FB6C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E4D42-51BD-5A84-2E89-8D4987D3E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59"/>
            <a:ext cx="8843050" cy="1691325"/>
          </a:xfrm>
        </p:spPr>
        <p:txBody>
          <a:bodyPr/>
          <a:lstStyle/>
          <a:p>
            <a:r>
              <a:rPr lang="en-US" dirty="0"/>
              <a:t>Installation of OPEN-WEB-UI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6C9F4-3E61-94FD-6A66-353485E92507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920240" y="2278708"/>
            <a:ext cx="4900905" cy="3989997"/>
          </a:xfrm>
        </p:spPr>
        <p:txBody>
          <a:bodyPr/>
          <a:lstStyle/>
          <a:p>
            <a:r>
              <a:rPr lang="en-US" dirty="0"/>
              <a:t>Wait until the download is completed and you see a new item in your Docker desktop application</a:t>
            </a:r>
          </a:p>
          <a:p>
            <a:r>
              <a:rPr lang="en-US" sz="1000" dirty="0"/>
              <a:t>*Remove or pause the getting-started default container as its now required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E9350-8ECC-DC30-5E25-B13C643E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1FC1BC-A4FF-31F2-1549-089E5106D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578" y="2278708"/>
            <a:ext cx="4922593" cy="11922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B5C79E-C886-72D9-783E-45132C446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619" y="3980280"/>
            <a:ext cx="3952381" cy="21686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A11065A-8E99-4B7F-7277-8B6944D5F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1578" y="3857459"/>
            <a:ext cx="4900905" cy="273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981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29E07-8CEB-C5EF-7FB5-6573EA83C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8EBC4-A64C-DC07-082B-B3C38C0FF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59"/>
            <a:ext cx="8843050" cy="1691325"/>
          </a:xfrm>
        </p:spPr>
        <p:txBody>
          <a:bodyPr/>
          <a:lstStyle/>
          <a:p>
            <a:r>
              <a:rPr lang="en-US" dirty="0"/>
              <a:t>Installation of OPEN-WEB-UI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60CEB-C377-9ECE-532B-8E626DC30CB6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920240" y="2278708"/>
            <a:ext cx="4900905" cy="3989997"/>
          </a:xfrm>
        </p:spPr>
        <p:txBody>
          <a:bodyPr/>
          <a:lstStyle/>
          <a:p>
            <a:r>
              <a:rPr lang="en-US" dirty="0"/>
              <a:t>Let the installation and running setup be completed</a:t>
            </a:r>
          </a:p>
          <a:p>
            <a:r>
              <a:rPr lang="en-US" dirty="0"/>
              <a:t>Now click on Ports hyper link to open the web interface for Open-Web-UI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Proceed to next slide for Usage Instructions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1F728E-F47B-4E26-DB95-6FB0510AB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A26777-6B0A-742E-B543-5D1BAAF0B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958" y="2163649"/>
            <a:ext cx="3791712" cy="214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86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6A85D-D06F-14FE-16DA-12B97E004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430C8-6BDD-7073-F880-FD1B4DA5E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59"/>
            <a:ext cx="8843050" cy="1691325"/>
          </a:xfrm>
        </p:spPr>
        <p:txBody>
          <a:bodyPr/>
          <a:lstStyle/>
          <a:p>
            <a:r>
              <a:rPr lang="en-US" dirty="0"/>
              <a:t>SETUP of OPEN-WEB-UI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07CA7-4985-6496-3F85-235D7288B707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920240" y="2278708"/>
            <a:ext cx="4900905" cy="3989997"/>
          </a:xfrm>
        </p:spPr>
        <p:txBody>
          <a:bodyPr/>
          <a:lstStyle/>
          <a:p>
            <a:r>
              <a:rPr lang="en-US" dirty="0"/>
              <a:t>You will be greeted with a webpage hosted at </a:t>
            </a:r>
            <a:r>
              <a:rPr lang="en-US" dirty="0">
                <a:hlinkClick r:id="rId3"/>
              </a:rPr>
              <a:t>http://localhost:3000/auth</a:t>
            </a:r>
            <a:endParaRPr lang="en-US" dirty="0"/>
          </a:p>
          <a:p>
            <a:r>
              <a:rPr lang="en-US" dirty="0"/>
              <a:t>Now here we need to create an administrator account for Open-</a:t>
            </a:r>
            <a:r>
              <a:rPr lang="en-US" dirty="0" err="1"/>
              <a:t>WebUi</a:t>
            </a:r>
            <a:endParaRPr lang="en-US" dirty="0"/>
          </a:p>
          <a:p>
            <a:r>
              <a:rPr lang="en-US" dirty="0"/>
              <a:t>Click on Get Started</a:t>
            </a:r>
          </a:p>
          <a:p>
            <a:r>
              <a:rPr lang="en-US" dirty="0"/>
              <a:t>Create an Administrator account for Open-</a:t>
            </a:r>
            <a:r>
              <a:rPr lang="en-US" dirty="0" err="1"/>
              <a:t>WebUi</a:t>
            </a:r>
            <a:r>
              <a:rPr lang="en-US" dirty="0"/>
              <a:t> management</a:t>
            </a:r>
          </a:p>
          <a:p>
            <a:endParaRPr lang="en-US" dirty="0"/>
          </a:p>
          <a:p>
            <a:r>
              <a:rPr lang="en-US" dirty="0"/>
              <a:t>Click register and proceed with Login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CAD845-AADD-7ED7-22EA-9C4CE45F2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C10278-73A3-14F9-A67C-2F9E648E0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214" y="2311495"/>
            <a:ext cx="3648456" cy="1962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B52544-65DE-753A-4365-7BB88139EA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014" y="4357542"/>
            <a:ext cx="2519050" cy="191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692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210BB-A951-46A1-42DC-35E33448A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654D8-CAE7-CDA4-904B-B15EF3219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59"/>
            <a:ext cx="8843050" cy="1691325"/>
          </a:xfrm>
        </p:spPr>
        <p:txBody>
          <a:bodyPr/>
          <a:lstStyle/>
          <a:p>
            <a:r>
              <a:rPr lang="en-US" dirty="0"/>
              <a:t>Usage of OPEN-WEB-UI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2493D-4F2C-26CE-DE88-FF33CC5F6809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920240" y="5577840"/>
            <a:ext cx="8843050" cy="690865"/>
          </a:xfrm>
        </p:spPr>
        <p:txBody>
          <a:bodyPr/>
          <a:lstStyle/>
          <a:p>
            <a:r>
              <a:rPr lang="en-US" dirty="0"/>
              <a:t>Contextual Representation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F96AB-7B5E-D102-1136-14889EA51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FCD5CA-3E17-0080-7A76-F12EAA504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115" y="2153332"/>
            <a:ext cx="5705856" cy="295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98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F0CBE-41D9-FE98-3325-C09930813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D7C1C-D1A9-FF20-0F32-97DDA2A8D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59"/>
            <a:ext cx="8843050" cy="1691325"/>
          </a:xfrm>
        </p:spPr>
        <p:txBody>
          <a:bodyPr/>
          <a:lstStyle/>
          <a:p>
            <a:r>
              <a:rPr lang="en-US" dirty="0"/>
              <a:t>Usage of OPEN-WEB-UI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4A3A9-2362-AA45-7E67-2DFD2671EAC2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920240" y="2278708"/>
            <a:ext cx="4900905" cy="3989997"/>
          </a:xfrm>
        </p:spPr>
        <p:txBody>
          <a:bodyPr/>
          <a:lstStyle/>
          <a:p>
            <a:r>
              <a:rPr lang="en-US" dirty="0"/>
              <a:t>Select the model(already installed from OLLAMA) you want to run the query for.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Enter you query in the search field and get the response from AI Models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1C06D2-8B90-A93A-D304-CF569E7F3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60CB39-0F62-2ECC-A7AE-63389E113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400" y="2209308"/>
            <a:ext cx="3614099" cy="17347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CCEA43-70FB-AF9B-A0AB-4DF0A3305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5460" y="4095451"/>
            <a:ext cx="3873978" cy="245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60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8F812-6429-063D-F288-B7D5FDBBC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25B0A-23E1-AE3D-715B-F856FBBCC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59"/>
            <a:ext cx="8843050" cy="1691325"/>
          </a:xfrm>
        </p:spPr>
        <p:txBody>
          <a:bodyPr/>
          <a:lstStyle/>
          <a:p>
            <a:r>
              <a:rPr lang="en-US" dirty="0"/>
              <a:t>Additional Settings of OPEN-WEB-UI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155D3-0548-0794-2A5D-660AE9F54F7D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920240" y="2278708"/>
            <a:ext cx="4900905" cy="3989997"/>
          </a:xfrm>
        </p:spPr>
        <p:txBody>
          <a:bodyPr/>
          <a:lstStyle/>
          <a:p>
            <a:r>
              <a:rPr lang="en-US" dirty="0"/>
              <a:t>Go to settings-&gt; Admin settings</a:t>
            </a:r>
          </a:p>
          <a:p>
            <a:pPr lvl="1"/>
            <a:r>
              <a:rPr lang="en-US" dirty="0"/>
              <a:t>Use Models to directly run the OLLAMA installation query from </a:t>
            </a:r>
            <a:r>
              <a:rPr lang="en-US" dirty="0" err="1"/>
              <a:t>OpenwebUI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Installing </a:t>
            </a:r>
            <a:r>
              <a:rPr lang="en-US" dirty="0" err="1"/>
              <a:t>llava</a:t>
            </a:r>
            <a:r>
              <a:rPr lang="en-US" dirty="0"/>
              <a:t> Ai model from </a:t>
            </a:r>
            <a:r>
              <a:rPr lang="en-US" dirty="0" err="1"/>
              <a:t>Ollama</a:t>
            </a:r>
            <a:r>
              <a:rPr lang="en-US" dirty="0"/>
              <a:t> via the WEBUI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E73C40-565A-F512-79BB-AA1557AD7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7F9509-D497-F189-55A9-B7A9760F7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8742" y="2278708"/>
            <a:ext cx="2243018" cy="12231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B99970-0F31-87FA-6A40-486D35946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2962" y="3782497"/>
            <a:ext cx="2743200" cy="307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575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F17B0-142E-85E7-C5E8-9FD4138F4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A2F29-FC81-5CBD-9E1D-D60E04C8D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59"/>
            <a:ext cx="8843050" cy="1691325"/>
          </a:xfrm>
        </p:spPr>
        <p:txBody>
          <a:bodyPr/>
          <a:lstStyle/>
          <a:p>
            <a:r>
              <a:rPr lang="en-US" dirty="0"/>
              <a:t>Additional Settings of OPEN-WEB-UI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79CCF-E4CC-91FC-5DED-0C5D3201613E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920240" y="2278708"/>
            <a:ext cx="4900905" cy="3989997"/>
          </a:xfrm>
        </p:spPr>
        <p:txBody>
          <a:bodyPr/>
          <a:lstStyle/>
          <a:p>
            <a:r>
              <a:rPr lang="en-US" dirty="0"/>
              <a:t>Enabling Internet references for AI Model(if required)</a:t>
            </a:r>
            <a:br>
              <a:rPr lang="en-US" dirty="0"/>
            </a:br>
            <a:r>
              <a:rPr lang="en-US" dirty="0"/>
              <a:t>Settings-&gt;Admin Settings -&gt; </a:t>
            </a:r>
            <a:r>
              <a:rPr lang="en-US" dirty="0" err="1"/>
              <a:t>Websearch</a:t>
            </a:r>
            <a:endParaRPr lang="en-US" dirty="0"/>
          </a:p>
          <a:p>
            <a:pPr lvl="1"/>
            <a:r>
              <a:rPr lang="en-US" dirty="0"/>
              <a:t>Toggle the </a:t>
            </a:r>
            <a:r>
              <a:rPr lang="en-US" dirty="0" err="1"/>
              <a:t>WebSearch</a:t>
            </a:r>
            <a:r>
              <a:rPr lang="en-US" dirty="0"/>
              <a:t> to On and select your proffered search engine to refer your queries with</a:t>
            </a:r>
          </a:p>
          <a:p>
            <a:pPr lvl="1"/>
            <a:endParaRPr lang="en-US" dirty="0"/>
          </a:p>
          <a:p>
            <a:r>
              <a:rPr lang="en-US" dirty="0"/>
              <a:t>Check and Verify if your </a:t>
            </a:r>
            <a:r>
              <a:rPr lang="en-US" dirty="0" err="1"/>
              <a:t>Ollama</a:t>
            </a:r>
            <a:r>
              <a:rPr lang="en-US" dirty="0"/>
              <a:t> is working on your GPU by verifying the Dedicated Memory usage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9AB3A-0784-9421-AAB7-BA1E6956E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A5BF81-1F0F-BA32-B040-80E5E1F06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736" y="2137866"/>
            <a:ext cx="4544568" cy="18160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A6494B-04B3-758B-3BE6-EDC67DB86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284" y="4126178"/>
            <a:ext cx="4339472" cy="235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627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A324B-D4DC-99B5-4EAA-F581D2EA5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B37D-44A5-693B-2A68-F3783D6C1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59"/>
            <a:ext cx="8843050" cy="1691325"/>
          </a:xfrm>
        </p:spPr>
        <p:txBody>
          <a:bodyPr/>
          <a:lstStyle/>
          <a:p>
            <a:r>
              <a:rPr lang="en-US" dirty="0"/>
              <a:t>Web Search for OPEN-WEB-UI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E651A-D38A-08F6-B0EF-D34E99B40F96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920240" y="5513832"/>
            <a:ext cx="9171432" cy="1077491"/>
          </a:xfrm>
        </p:spPr>
        <p:txBody>
          <a:bodyPr/>
          <a:lstStyle/>
          <a:p>
            <a:r>
              <a:rPr lang="en-US" dirty="0"/>
              <a:t>Enable the Web search to get the latest References</a:t>
            </a:r>
            <a:br>
              <a:rPr lang="en-US" dirty="0"/>
            </a:br>
            <a:r>
              <a:rPr lang="en-US" dirty="0"/>
              <a:t>*the accuracy of the query will depend on the search results returned by the Search Engine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77FC42-723B-5531-4713-7A2D6ECDD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5DF058-FAAA-8E43-798E-9ADBA57F7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397" y="2121138"/>
            <a:ext cx="5267495" cy="32661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4D147E-7B98-294A-573E-C68369139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7007" y="2370148"/>
            <a:ext cx="2049609" cy="152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96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07ED2-FD38-38C7-DE78-8DD9F9954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018F8-9E0E-C2F9-EB88-365031683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59"/>
            <a:ext cx="8843050" cy="1691325"/>
          </a:xfrm>
        </p:spPr>
        <p:txBody>
          <a:bodyPr/>
          <a:lstStyle/>
          <a:p>
            <a:r>
              <a:rPr lang="en-US" dirty="0"/>
              <a:t>Tuning the AI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8A58A-89B3-ADA1-25C0-D91A9B8EABF1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920240" y="2295144"/>
            <a:ext cx="5669280" cy="4296179"/>
          </a:xfrm>
        </p:spPr>
        <p:txBody>
          <a:bodyPr/>
          <a:lstStyle/>
          <a:p>
            <a:r>
              <a:rPr lang="en-US" dirty="0"/>
              <a:t>We can Tune the AI models by providing context documents, Resources and weblinks</a:t>
            </a:r>
          </a:p>
          <a:p>
            <a:r>
              <a:rPr lang="en-US" dirty="0"/>
              <a:t>Workspace-&gt; knowledge-&gt;+(add) and add the contextual file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We can also Make a Copy of model and build its Database and hence direct it toward a specialization and hence resulting in accurate results in the specified field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11F7F4-FEFA-84A2-C948-31BB934EA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C15A50-B844-5C52-E5E6-A96CB9BB1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971" y="2515426"/>
            <a:ext cx="3540773" cy="1443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E48BFA-7274-175F-EEBC-C5691C938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970" y="4443233"/>
            <a:ext cx="3540773" cy="100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456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DFA73-28D7-AEF7-9328-6130DBFF0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3B23C1A8-4C0E-D6A5-626E-E632E3B0A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8F14388-CE1E-DB55-A603-B820ED6E4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/>
          <a:p>
            <a:r>
              <a:rPr lang="en-US" dirty="0"/>
              <a:t>Conclusion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A239360-E432-4A9D-C01D-E4DD378C8C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2448" y="3962135"/>
            <a:ext cx="6327105" cy="2653771"/>
          </a:xfrm>
        </p:spPr>
        <p:txBody>
          <a:bodyPr/>
          <a:lstStyle/>
          <a:p>
            <a:r>
              <a:rPr lang="en-US" dirty="0"/>
              <a:t>Use cases</a:t>
            </a:r>
          </a:p>
          <a:p>
            <a:r>
              <a:rPr lang="en-US" dirty="0"/>
              <a:t>Secure Usage Settings</a:t>
            </a:r>
          </a:p>
          <a:p>
            <a:r>
              <a:rPr lang="en-US" dirty="0"/>
              <a:t>Resources USED</a:t>
            </a:r>
          </a:p>
        </p:txBody>
      </p:sp>
    </p:spTree>
    <p:extLst>
      <p:ext uri="{BB962C8B-B14F-4D97-AF65-F5344CB8AC3E}">
        <p14:creationId xmlns:p14="http://schemas.microsoft.com/office/powerpoint/2010/main" val="415092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69" y="579120"/>
            <a:ext cx="11548261" cy="2733306"/>
          </a:xfrm>
        </p:spPr>
        <p:txBody>
          <a:bodyPr/>
          <a:lstStyle/>
          <a:p>
            <a:r>
              <a:rPr lang="en-US" dirty="0"/>
              <a:t>The Power of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68" y="3484615"/>
            <a:ext cx="11562303" cy="2387865"/>
          </a:xfrm>
        </p:spPr>
        <p:txBody>
          <a:bodyPr/>
          <a:lstStyle/>
          <a:p>
            <a:r>
              <a:rPr lang="en-US" dirty="0"/>
              <a:t>ANY Large Language AI Models </a:t>
            </a:r>
            <a:br>
              <a:rPr lang="en-US" dirty="0"/>
            </a:br>
            <a:r>
              <a:rPr lang="en-US" sz="2400" dirty="0">
                <a:solidFill>
                  <a:schemeClr val="bg1"/>
                </a:solidFill>
              </a:rPr>
              <a:t>in your system locally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1937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175D3-F3DC-695F-474B-346EDCA5D60F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807038" y="2465539"/>
            <a:ext cx="10435631" cy="3723753"/>
          </a:xfrm>
        </p:spPr>
        <p:txBody>
          <a:bodyPr/>
          <a:lstStyle/>
          <a:p>
            <a:r>
              <a:rPr lang="en-US" dirty="0"/>
              <a:t>Create , Build and Tune your own Local AI which is More Secure than using the Publicly available AI models which can use your input to learn and collect your data</a:t>
            </a:r>
          </a:p>
          <a:p>
            <a:r>
              <a:rPr lang="en-US" dirty="0"/>
              <a:t>Use AI as your default Search Engine by letting the AI generate the immediate Results crawling the web instead of browsing the internet for the correct information through various articles</a:t>
            </a:r>
          </a:p>
          <a:p>
            <a:r>
              <a:rPr lang="en-US" dirty="0"/>
              <a:t>Create Specialized Models for Specialized fields through Retrieval Augmented Generation (RAG)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59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C9C46-111B-5BC4-4D82-2DEEA2E6E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2C1DB-8D6F-9CB1-AD90-708897CD5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/>
          <a:lstStyle/>
          <a:p>
            <a:r>
              <a:rPr lang="en-US" dirty="0"/>
              <a:t>Secure Usage Setting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F312B-B71F-CFCC-C36C-017CBE9B9E41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807039" y="2465539"/>
            <a:ext cx="7824898" cy="3723753"/>
          </a:xfrm>
        </p:spPr>
        <p:txBody>
          <a:bodyPr/>
          <a:lstStyle/>
          <a:p>
            <a:r>
              <a:rPr lang="en-US" dirty="0"/>
              <a:t>Set the </a:t>
            </a:r>
            <a:r>
              <a:rPr lang="en-US" dirty="0" err="1"/>
              <a:t>Ollama</a:t>
            </a:r>
            <a:r>
              <a:rPr lang="en-US" dirty="0"/>
              <a:t> and Docker to be disabled as startup application in windows settings</a:t>
            </a:r>
          </a:p>
          <a:p>
            <a:r>
              <a:rPr lang="en-US" dirty="0"/>
              <a:t>Stop the </a:t>
            </a:r>
            <a:r>
              <a:rPr lang="en-US" dirty="0" err="1"/>
              <a:t>WebUi</a:t>
            </a:r>
            <a:r>
              <a:rPr lang="en-US" dirty="0"/>
              <a:t> container from the docker instance when not in use</a:t>
            </a:r>
          </a:p>
          <a:p>
            <a:r>
              <a:rPr lang="en-US" dirty="0"/>
              <a:t>When all your work is done, quit the </a:t>
            </a:r>
            <a:r>
              <a:rPr lang="en-US" dirty="0" err="1"/>
              <a:t>Ollama</a:t>
            </a:r>
            <a:r>
              <a:rPr lang="en-US" dirty="0"/>
              <a:t> and Docker application from the action center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1D31D-5D1F-E814-E767-B2F1F9E3B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776DFB-C5CC-1DB9-9CDE-5829A5FEE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7452" y="2166538"/>
            <a:ext cx="2377510" cy="14807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3E6AAB-4483-8B09-D33A-5F43682ED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2187" y="4196368"/>
            <a:ext cx="2592774" cy="14807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1114DA-DC74-5ECE-25B1-6A8BFF441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1323" y="4398264"/>
            <a:ext cx="1905287" cy="165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7338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DF2F7-5412-53B8-6120-6FAA51820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29A7F-9B72-663B-24FE-4077149D2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/>
          <a:lstStyle/>
          <a:p>
            <a:r>
              <a:rPr lang="en-US" dirty="0"/>
              <a:t>Additional Usage Commands for OLLAMA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86204-6265-85B2-270B-4FE0EFEEFB2D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807039" y="2465539"/>
            <a:ext cx="6700185" cy="3723753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Ollama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list </a:t>
            </a:r>
            <a:r>
              <a:rPr lang="en-US" dirty="0"/>
              <a:t>to see all the available models</a:t>
            </a:r>
          </a:p>
          <a:p>
            <a:endParaRPr lang="en-US" dirty="0"/>
          </a:p>
          <a:p>
            <a:r>
              <a:rPr lang="en-US" dirty="0"/>
              <a:t>Remove the unused models using</a:t>
            </a:r>
            <a:br>
              <a:rPr lang="en-US" dirty="0"/>
            </a:b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ollama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rm &lt;</a:t>
            </a:r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modelname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&gt;</a:t>
            </a:r>
          </a:p>
          <a:p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Ollama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Serve </a:t>
            </a:r>
            <a:r>
              <a:rPr lang="en-US" dirty="0"/>
              <a:t>to serve the </a:t>
            </a:r>
            <a:r>
              <a:rPr lang="en-US" dirty="0" err="1"/>
              <a:t>Ollama</a:t>
            </a:r>
            <a:r>
              <a:rPr lang="en-US" dirty="0"/>
              <a:t> service to the open-web-</a:t>
            </a:r>
            <a:r>
              <a:rPr lang="en-US" dirty="0" err="1"/>
              <a:t>ui</a:t>
            </a:r>
            <a:r>
              <a:rPr lang="en-US" dirty="0"/>
              <a:t> service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970E58-2D8B-F3B8-9045-598CBBC1C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A8F333-98D5-0DBE-AB9A-DC3D034D6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823" y="2292804"/>
            <a:ext cx="3606846" cy="1086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67504E-EA5E-B11F-9A24-EDA5D6663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5823" y="4014053"/>
            <a:ext cx="3740674" cy="1086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C344D4-18CB-A2D5-8BE8-5F40C15D81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7983" y="4630971"/>
            <a:ext cx="3040561" cy="170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3445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3745D-2978-4C26-1E29-6E017CEDD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7A85B-C1D0-0265-F3AD-88736F366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/>
          <a:lstStyle/>
          <a:p>
            <a:r>
              <a:rPr lang="en-US" dirty="0"/>
              <a:t>Resources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75777-3651-218B-4ACF-E97DB0234937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807039" y="2465539"/>
            <a:ext cx="6700185" cy="3723753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https://www.youtube.com/@DavesGarage</a:t>
            </a:r>
            <a:endParaRPr lang="en-US" dirty="0"/>
          </a:p>
          <a:p>
            <a:r>
              <a:rPr lang="en-US" dirty="0">
                <a:hlinkClick r:id="rId4"/>
              </a:rPr>
              <a:t>https://www.youtube.com/@datasciencebasics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https://www.youtube.com/@TechWithTim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48727C-01D9-3E25-A56F-C08908111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4166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8000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>
                <a:lumMod val="50000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CE1ABEC8-43FD-4F21-A7D2-70200D86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31" y="173735"/>
            <a:ext cx="4409514" cy="220370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E5F2E56-9F77-E1C2-EC04-EA959822CA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850" y="3079119"/>
            <a:ext cx="4413250" cy="2752725"/>
          </a:xfrm>
        </p:spPr>
        <p:txBody>
          <a:bodyPr/>
          <a:lstStyle/>
          <a:p>
            <a:r>
              <a:rPr lang="en-US" dirty="0"/>
              <a:t>Manoj Kumar </a:t>
            </a:r>
            <a:r>
              <a:rPr lang="en-US" dirty="0" err="1"/>
              <a:t>Chollangi</a:t>
            </a:r>
            <a:r>
              <a:rPr lang="en-US" dirty="0"/>
              <a:t>​</a:t>
            </a:r>
          </a:p>
          <a:p>
            <a:r>
              <a:rPr lang="en-US" dirty="0"/>
              <a:t>+91 9154689407</a:t>
            </a:r>
          </a:p>
          <a:p>
            <a:r>
              <a:rPr lang="en-US" dirty="0">
                <a:hlinkClick r:id="rId3"/>
              </a:rPr>
              <a:t>Linkedin.com/in/</a:t>
            </a:r>
            <a:r>
              <a:rPr lang="en-US" dirty="0" err="1">
                <a:hlinkClick r:id="rId3"/>
              </a:rPr>
              <a:t>manoj-kumar-chollangi</a:t>
            </a:r>
            <a:endParaRPr lang="en-US" dirty="0"/>
          </a:p>
          <a:p>
            <a:r>
              <a:rPr lang="en-US" dirty="0">
                <a:hlinkClick r:id="rId4"/>
              </a:rPr>
              <a:t>https://github.com/chollangimanojkumar</a:t>
            </a:r>
            <a:endParaRPr lang="en-US" dirty="0"/>
          </a:p>
          <a:p>
            <a:r>
              <a:rPr lang="en-US" dirty="0">
                <a:hlinkClick r:id="rId5"/>
              </a:rPr>
              <a:t>www.miraclemanojkumar.com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464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6BF36-9045-01E0-3FC6-C14070FB4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6BFDB-A2A3-AF84-F019-BB5EC18B1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</p:spPr>
        <p:txBody>
          <a:bodyPr/>
          <a:lstStyle/>
          <a:p>
            <a:r>
              <a:rPr lang="en-US" dirty="0"/>
              <a:t>Running AI Models locally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90055E-BCAB-EB35-BA39-03AF7BAE90A8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305669" y="2470150"/>
            <a:ext cx="7420819" cy="3676649"/>
          </a:xfrm>
        </p:spPr>
        <p:txBody>
          <a:bodyPr/>
          <a:lstStyle/>
          <a:p>
            <a:r>
              <a:rPr lang="en-US" dirty="0"/>
              <a:t>We can build our own AI language models for general purpose locally </a:t>
            </a:r>
          </a:p>
          <a:p>
            <a:r>
              <a:rPr lang="en-US" dirty="0"/>
              <a:t>Once it completes the installation, Doesn’t need Internet to work/Think</a:t>
            </a:r>
          </a:p>
          <a:p>
            <a:r>
              <a:rPr lang="en-US" dirty="0"/>
              <a:t>Keep your data local</a:t>
            </a:r>
          </a:p>
          <a:p>
            <a:r>
              <a:rPr lang="en-US" dirty="0"/>
              <a:t>Tune and make specialized AI experts based on your requirements and pre-shared resources</a:t>
            </a:r>
          </a:p>
          <a:p>
            <a:r>
              <a:rPr lang="en-US" dirty="0"/>
              <a:t>Ability to share images to AI models and analyze the contents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812D08-B19A-7B70-FF26-41EC13D13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240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EFE388-CD0B-9671-4D4E-D6D8004C8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91" y="511762"/>
            <a:ext cx="4960830" cy="2785158"/>
          </a:xfrm>
        </p:spPr>
        <p:txBody>
          <a:bodyPr/>
          <a:lstStyle/>
          <a:p>
            <a:r>
              <a:rPr lang="en-US" dirty="0"/>
              <a:t>Setup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E4E0F37-0AD5-833C-CBE5-EAE02EC460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2640" y="3484615"/>
            <a:ext cx="4958081" cy="2387865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8" name="Picture Placeholder 7" descr="A blue and purple spirals">
            <a:extLst>
              <a:ext uri="{FF2B5EF4-FFF2-40B4-BE49-F238E27FC236}">
                <a16:creationId xmlns:a16="http://schemas.microsoft.com/office/drawing/2014/main" id="{E1DBD4C7-D952-4426-40FD-8799F80F82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1" b="31"/>
          <a:stretch/>
        </p:blipFill>
        <p:spPr>
          <a:xfrm>
            <a:off x="6497638" y="336550"/>
            <a:ext cx="5322887" cy="61849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6EA54-3083-FB0D-9011-2353791B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144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0903-003B-273E-3584-5312F76C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4CC1822-3E1D-B4DB-9F94-6E260181F8AB}"/>
              </a:ext>
            </a:extLst>
          </p:cNvPr>
          <p:cNvPicPr>
            <a:picLocks noGrp="1" noChangeAspect="1"/>
          </p:cNvPicPr>
          <p:nvPr>
            <p:ph sz="quarter" idx="31"/>
          </p:nvPr>
        </p:nvPicPr>
        <p:blipFill>
          <a:blip r:embed="rId3"/>
          <a:srcRect l="13568" t="13140" r="7286" b="31848"/>
          <a:stretch/>
        </p:blipFill>
        <p:spPr>
          <a:xfrm>
            <a:off x="4069079" y="2532888"/>
            <a:ext cx="6390435" cy="35744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347AE7-D6A2-42FB-3D58-6297742F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637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692FC88-DAD7-F5AD-7831-DE5432210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FD6A3FE-1BF6-4C1A-0553-EBD497A6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/>
          <a:p>
            <a:r>
              <a:rPr lang="en-US" dirty="0"/>
              <a:t>Requirements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15774B0-D971-67D7-27EB-FDB82B3A5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2448" y="3962135"/>
            <a:ext cx="6327105" cy="265377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733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29DC1-DC3E-53F1-C3E5-9CD50F66F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9F52C-6E5B-B4B9-9CA9-9931C331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</p:spPr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1E7D1E-0F73-16EB-CC81-413076E1AA57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305669" y="2470150"/>
            <a:ext cx="7420819" cy="3676649"/>
          </a:xfrm>
        </p:spPr>
        <p:txBody>
          <a:bodyPr/>
          <a:lstStyle/>
          <a:p>
            <a:r>
              <a:rPr lang="en-US" dirty="0"/>
              <a:t>Need a system with </a:t>
            </a:r>
            <a:r>
              <a:rPr lang="en-US" dirty="0" err="1"/>
              <a:t>atleast</a:t>
            </a:r>
            <a:r>
              <a:rPr lang="en-US" dirty="0"/>
              <a:t> 8GB RAM</a:t>
            </a:r>
          </a:p>
          <a:p>
            <a:pPr lvl="1"/>
            <a:r>
              <a:rPr lang="en-US" dirty="0"/>
              <a:t>The higher the available memory the higher the responsiveness</a:t>
            </a:r>
          </a:p>
          <a:p>
            <a:r>
              <a:rPr lang="en-US" dirty="0"/>
              <a:t>Need a good GPU(graphics card)</a:t>
            </a:r>
          </a:p>
          <a:p>
            <a:pPr lvl="1"/>
            <a:r>
              <a:rPr lang="en-US" dirty="0"/>
              <a:t>The Higher the GPU Memory the faster response from model</a:t>
            </a:r>
          </a:p>
          <a:p>
            <a:r>
              <a:rPr lang="en-US" dirty="0" err="1"/>
              <a:t>Atleast</a:t>
            </a:r>
            <a:r>
              <a:rPr lang="en-US" dirty="0"/>
              <a:t> 15 GB free space to install the software and AI models</a:t>
            </a:r>
          </a:p>
          <a:p>
            <a:r>
              <a:rPr lang="en-US" dirty="0"/>
              <a:t>A good multiprocessor CPU with 4 cores or higher</a:t>
            </a:r>
          </a:p>
          <a:p>
            <a:r>
              <a:rPr lang="en-US" dirty="0"/>
              <a:t>Need to enable virtualization for docker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4DD042-12EF-848F-011A-44E53029F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84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D11FE-1627-18F8-38F5-75C8EC21D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35D4C229-6B4E-EF9B-605A-E78685FB3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F4F43E-74B3-1C0E-1959-470D1CA17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/>
          <a:p>
            <a:r>
              <a:rPr lang="en-US" dirty="0"/>
              <a:t>Installation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39F618E-43A8-D904-2051-A763B8498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2448" y="3962135"/>
            <a:ext cx="6327105" cy="2653771"/>
          </a:xfrm>
        </p:spPr>
        <p:txBody>
          <a:bodyPr/>
          <a:lstStyle/>
          <a:p>
            <a:r>
              <a:rPr lang="en-US" dirty="0"/>
              <a:t>Start building your setup</a:t>
            </a:r>
          </a:p>
        </p:txBody>
      </p:sp>
    </p:spTree>
    <p:extLst>
      <p:ext uri="{BB962C8B-B14F-4D97-AF65-F5344CB8AC3E}">
        <p14:creationId xmlns:p14="http://schemas.microsoft.com/office/powerpoint/2010/main" val="391021057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42E6C21-1752-4E06-9FE3-208D45ADB66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A78D9019-7CE1-4B77-8F5D-67F6576598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F6E7B4D-FB62-47B7-AAA7-0DEC9938DB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292</TotalTime>
  <Words>1251</Words>
  <Application>Microsoft Office PowerPoint</Application>
  <PresentationFormat>Widescreen</PresentationFormat>
  <Paragraphs>241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Arial Nova</vt:lpstr>
      <vt:lpstr>Biome</vt:lpstr>
      <vt:lpstr>Calibri</vt:lpstr>
      <vt:lpstr>Custom</vt:lpstr>
      <vt:lpstr>RUN LLM AI’s Locally</vt:lpstr>
      <vt:lpstr>Contents</vt:lpstr>
      <vt:lpstr>The Power of</vt:lpstr>
      <vt:lpstr>Running AI Models locally</vt:lpstr>
      <vt:lpstr>Setup </vt:lpstr>
      <vt:lpstr>Architecture</vt:lpstr>
      <vt:lpstr>Requirements</vt:lpstr>
      <vt:lpstr>Requirements</vt:lpstr>
      <vt:lpstr>Installation</vt:lpstr>
      <vt:lpstr>Installation</vt:lpstr>
      <vt:lpstr>Installation</vt:lpstr>
      <vt:lpstr>Installation</vt:lpstr>
      <vt:lpstr>Installation</vt:lpstr>
      <vt:lpstr>Installation</vt:lpstr>
      <vt:lpstr>Installation</vt:lpstr>
      <vt:lpstr>Using/TESTING the OLLAMA CLI</vt:lpstr>
      <vt:lpstr>Using/TESTING the OLLAMA CLI</vt:lpstr>
      <vt:lpstr>Installation of OPEN-WEB-UI</vt:lpstr>
      <vt:lpstr>Installation of OPEN-WEB-UI</vt:lpstr>
      <vt:lpstr>Installation of OPEN-WEB-UI</vt:lpstr>
      <vt:lpstr>Installation of OPEN-WEB-UI</vt:lpstr>
      <vt:lpstr>SETUP of OPEN-WEB-UI</vt:lpstr>
      <vt:lpstr>Usage of OPEN-WEB-UI</vt:lpstr>
      <vt:lpstr>Usage of OPEN-WEB-UI</vt:lpstr>
      <vt:lpstr>Additional Settings of OPEN-WEB-UI</vt:lpstr>
      <vt:lpstr>Additional Settings of OPEN-WEB-UI</vt:lpstr>
      <vt:lpstr>Web Search for OPEN-WEB-UI</vt:lpstr>
      <vt:lpstr>Tuning the AI Models</vt:lpstr>
      <vt:lpstr>Conclusion</vt:lpstr>
      <vt:lpstr>Use Cases</vt:lpstr>
      <vt:lpstr>Secure Usage Setting</vt:lpstr>
      <vt:lpstr>Additional Usage Commands for OLLAMA</vt:lpstr>
      <vt:lpstr>Resources USED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</dc:title>
  <dc:creator>manojkumar miracle</dc:creator>
  <cp:lastModifiedBy>manojkumar miracle</cp:lastModifiedBy>
  <cp:revision>8</cp:revision>
  <dcterms:created xsi:type="dcterms:W3CDTF">2024-01-05T14:58:10Z</dcterms:created>
  <dcterms:modified xsi:type="dcterms:W3CDTF">2025-02-03T18:31:53Z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